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6202025" cy="25203150"/>
  <p:notesSz cx="6759575" cy="98679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939">
          <p15:clr>
            <a:srgbClr val="000000"/>
          </p15:clr>
        </p15:guide>
        <p15:guide id="2" pos="5103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2F0"/>
    <a:srgbClr val="47B0FF"/>
    <a:srgbClr val="1199FF"/>
    <a:srgbClr val="CDCDF3"/>
    <a:srgbClr val="81C9FF"/>
    <a:srgbClr val="33CAFF"/>
    <a:srgbClr val="79C6FF"/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36E3DE-D67C-494F-B14A-AE75DF06FF51}">
  <a:tblStyle styleId="{6036E3DE-D67C-494F-B14A-AE75DF06F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86" y="-163"/>
      </p:cViewPr>
      <p:guideLst>
        <p:guide orient="horz" pos="7939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6800" y="740075"/>
            <a:ext cx="4506600" cy="37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5950" y="4687250"/>
            <a:ext cx="5407650" cy="444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5950" y="4687250"/>
            <a:ext cx="5407650" cy="4440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739775"/>
            <a:ext cx="23796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214437" y="2239962"/>
            <a:ext cx="13773150" cy="420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1214438" y="7278688"/>
            <a:ext cx="6810375" cy="1512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8177213" y="7278688"/>
            <a:ext cx="6810375" cy="1512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214437" y="2239962"/>
            <a:ext cx="13773150" cy="420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214437" y="7278687"/>
            <a:ext cx="13773150" cy="1512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1214438" y="7829550"/>
            <a:ext cx="13773150" cy="540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2430463" y="14281150"/>
            <a:ext cx="11341100" cy="64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ctr"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Times New Roman"/>
              <a:buNone/>
              <a:defRPr/>
            </a:lvl1pPr>
            <a:lvl2pPr lvl="1" algn="ctr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None/>
              <a:defRPr/>
            </a:lvl2pPr>
            <a:lvl3pPr lvl="2" algn="ctr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Times New Roman"/>
              <a:buNone/>
              <a:defRPr/>
            </a:lvl3pPr>
            <a:lvl4pPr lvl="3" algn="ctr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/>
            </a:lvl4pPr>
            <a:lvl5pPr lvl="4" algn="ctr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/>
            </a:lvl5pPr>
            <a:lvl6pPr lvl="5" algn="ctr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/>
            </a:lvl6pPr>
            <a:lvl7pPr lvl="6" algn="ctr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/>
            </a:lvl7pPr>
            <a:lvl8pPr lvl="7" algn="ctr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/>
            </a:lvl8pPr>
            <a:lvl9pPr lvl="8" algn="ctr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 rot="5400000">
            <a:off x="3184526" y="10599738"/>
            <a:ext cx="20162837" cy="344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 rot="5400000">
            <a:off x="-3778249" y="7232651"/>
            <a:ext cx="20162837" cy="1017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214437" y="2239962"/>
            <a:ext cx="13773150" cy="420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 rot="5400000">
            <a:off x="538956" y="7954168"/>
            <a:ext cx="15124112" cy="137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75000" y="17641888"/>
            <a:ext cx="9721850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3175000" y="2252663"/>
            <a:ext cx="9721850" cy="15120937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175000" y="19724688"/>
            <a:ext cx="9721850" cy="29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09625" y="1003300"/>
            <a:ext cx="5330825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334125" y="1003300"/>
            <a:ext cx="9058275" cy="2151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09625" y="5273675"/>
            <a:ext cx="5330825" cy="1724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214437" y="2239962"/>
            <a:ext cx="13773150" cy="420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09625" y="1009650"/>
            <a:ext cx="145827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809625" y="5641975"/>
            <a:ext cx="7159625" cy="235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809625" y="7993063"/>
            <a:ext cx="7159625" cy="1452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3"/>
          </p:nvPr>
        </p:nvSpPr>
        <p:spPr>
          <a:xfrm>
            <a:off x="8231188" y="5641975"/>
            <a:ext cx="7161212" cy="235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4"/>
          </p:nvPr>
        </p:nvSpPr>
        <p:spPr>
          <a:xfrm>
            <a:off x="8231188" y="7993063"/>
            <a:ext cx="7161212" cy="1452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279525" y="16195675"/>
            <a:ext cx="13771563" cy="500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279525" y="10682288"/>
            <a:ext cx="13771563" cy="551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B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4437" y="2239962"/>
            <a:ext cx="13773150" cy="420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7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4437" y="7278687"/>
            <a:ext cx="13773150" cy="1512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457200" marR="0" lvl="0" indent="-723900" algn="l" rtl="0"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Times New Roman"/>
              <a:buChar char="•"/>
              <a:defRPr sz="7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660400" algn="l" rtl="0"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Times New Roman"/>
              <a:buChar char="–"/>
              <a:defRPr sz="6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603250" algn="l" rtl="0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Times New Roman"/>
              <a:buChar char="•"/>
              <a:defRPr sz="5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539750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Char char="–"/>
              <a:defRPr sz="4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539750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Char char="»"/>
              <a:defRPr sz="4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539750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Char char="»"/>
              <a:defRPr sz="4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539750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Char char="»"/>
              <a:defRPr sz="4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539750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Char char="»"/>
              <a:defRPr sz="4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539750" algn="l" rtl="0"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Times New Roman"/>
              <a:buChar char="»"/>
              <a:defRPr sz="4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14437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535612" y="22963187"/>
            <a:ext cx="5130800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610975" y="22963187"/>
            <a:ext cx="33766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imes New Roman"/>
              <a:buNone/>
              <a:defRPr sz="3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2F0">
            <a:alpha val="9098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l="10253" t="7291" r="4950" b="7812"/>
          <a:stretch/>
        </p:blipFill>
        <p:spPr>
          <a:xfrm>
            <a:off x="620712" y="19734212"/>
            <a:ext cx="3371850" cy="20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698625" y="25400"/>
            <a:ext cx="12739687" cy="128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ctr" anchorCtr="0">
            <a:noAutofit/>
          </a:bodyPr>
          <a:lstStyle/>
          <a:p>
            <a:pPr lvl="0">
              <a:buClr>
                <a:srgbClr val="339966"/>
              </a:buClr>
              <a:buSzPts val="3000"/>
            </a:pPr>
            <a:r>
              <a:rPr lang="en-US" sz="3000" i="0" u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Times New Roman"/>
              </a:rPr>
              <a:t>The Title of the Paper in 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International Aviation Sciences Conference (1ST </a:t>
            </a:r>
            <a:r>
              <a:rPr 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IASC 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2025) (</a:t>
            </a:r>
            <a:r>
              <a:rPr lang="en-US" sz="3000" i="0" u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Times New Roman"/>
              </a:rPr>
              <a:t>30 point font, bold letters)</a:t>
            </a:r>
            <a:endParaRPr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6" name="Google Shape;86;p13"/>
          <p:cNvGraphicFramePr/>
          <p:nvPr/>
        </p:nvGraphicFramePr>
        <p:xfrm>
          <a:off x="823912" y="22496462"/>
          <a:ext cx="6804000" cy="1338305"/>
        </p:xfrm>
        <a:graphic>
          <a:graphicData uri="http://schemas.openxmlformats.org/drawingml/2006/table">
            <a:tbl>
              <a:tblPr>
                <a:noFill/>
                <a:tableStyleId>{6036E3DE-D67C-494F-B14A-AE75DF06FF51}</a:tableStyleId>
              </a:tblPr>
              <a:tblGrid>
                <a:gridCol w="11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Model</a:t>
                      </a:r>
                      <a:endParaRPr/>
                    </a:p>
                  </a:txBody>
                  <a:tcPr marL="97475" marR="97475" marT="48750" marB="48750" anchor="ctr">
                    <a:lnL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Feature extraction</a:t>
                      </a:r>
                      <a:endParaRPr/>
                    </a:p>
                  </a:txBody>
                  <a:tcPr marL="97475" marR="97475" marT="48750" marB="48750" anchor="ctr">
                    <a:lnL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Reprocessing</a:t>
                      </a:r>
                      <a:endParaRPr/>
                    </a:p>
                  </a:txBody>
                  <a:tcPr marL="97475" marR="97475" marT="48750" marB="48750" anchor="ctr">
                    <a:lnL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Classification</a:t>
                      </a:r>
                      <a:endParaRPr/>
                    </a:p>
                  </a:txBody>
                  <a:tcPr marL="97475" marR="97475" marT="48750" marB="48750" anchor="ctr">
                    <a:lnL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KNN</a:t>
                      </a:r>
                      <a:endParaRPr/>
                    </a:p>
                  </a:txBody>
                  <a:tcPr marL="97475" marR="97475" marT="48750" marB="48750" anchor="ctr">
                    <a:lnL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&gt;200,000 flops</a:t>
                      </a:r>
                      <a:endParaRPr/>
                    </a:p>
                  </a:txBody>
                  <a:tcPr marL="97475" marR="97475" marT="48750" marB="48750" anchor="ctr">
                    <a:lnL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~10 flops</a:t>
                      </a:r>
                      <a:endParaRPr/>
                    </a:p>
                  </a:txBody>
                  <a:tcPr marL="97475" marR="97475" marT="48750" marB="48750" anchor="ctr">
                    <a:lnL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~200 flops</a:t>
                      </a:r>
                      <a:endParaRPr/>
                    </a:p>
                  </a:txBody>
                  <a:tcPr marL="97475" marR="97475" marT="48750" marB="48750" anchor="ctr">
                    <a:lnL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NN</a:t>
                      </a:r>
                      <a:endParaRPr/>
                    </a:p>
                  </a:txBody>
                  <a:tcPr marL="97475" marR="97475" marT="48750" marB="48750" anchor="ctr">
                    <a:lnL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66"/>
                        </a:buClr>
                        <a:buSzPts val="1600"/>
                        <a:buFont typeface="Times New Roman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3399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~10,000 flops</a:t>
                      </a:r>
                      <a:endParaRPr/>
                    </a:p>
                  </a:txBody>
                  <a:tcPr marL="97475" marR="97475" marT="48750" marB="48750" anchor="ctr">
                    <a:lnL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399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" name="Google Shape;87;p13"/>
          <p:cNvSpPr txBox="1"/>
          <p:nvPr/>
        </p:nvSpPr>
        <p:spPr>
          <a:xfrm>
            <a:off x="3086100" y="1101725"/>
            <a:ext cx="10055225" cy="99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2350" tIns="111175" rIns="222350" bIns="111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2400"/>
              <a:buFont typeface="Times New Roman"/>
              <a:buNone/>
            </a:pPr>
            <a:r>
              <a:rPr lang="en-US" sz="24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Names of the Authors (24 point font, bold letters, one line only)</a:t>
            </a:r>
            <a:endParaRPr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2000"/>
              <a:buFont typeface="Times New Roman"/>
              <a:buNone/>
            </a:pPr>
            <a:r>
              <a:rPr lang="en-US" sz="20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Authors’ Affiliation(s) (20 point font, one line only)</a:t>
            </a:r>
            <a:endParaRPr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61950" y="325437"/>
            <a:ext cx="1944687" cy="35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050" tIns="23025" rIns="46050" bIns="23025" anchor="t" anchorCtr="0">
            <a:spAutoFit/>
          </a:bodyPr>
          <a:lstStyle/>
          <a:p>
            <a:pPr lvl="0" algn="just">
              <a:buClr>
                <a:srgbClr val="FF0000"/>
              </a:buClr>
              <a:buSzPts val="2000"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ID: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IASC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2025</a:t>
            </a:r>
            <a:endParaRPr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6516687" y="24310975"/>
            <a:ext cx="3240087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050" tIns="23025" rIns="46050" bIns="230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600"/>
              <a:buFont typeface="Times New Roman"/>
              <a:buNone/>
            </a:pPr>
            <a:r>
              <a:rPr lang="en-US" sz="1600" b="1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 email: XXX@XX.XX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8312150" y="2232025"/>
            <a:ext cx="7416800" cy="142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2200"/>
              <a:buFont typeface="Times New Roman"/>
              <a:buNone/>
            </a:pPr>
            <a:r>
              <a:rPr lang="en-US" sz="2200" b="1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Experiments</a:t>
            </a:r>
            <a:endParaRPr dirty="0"/>
          </a:p>
          <a:p>
            <a:pPr lvl="0" algn="just">
              <a:spcBef>
                <a:spcPts val="900"/>
              </a:spcBef>
              <a:buClr>
                <a:srgbClr val="339966"/>
              </a:buClr>
              <a:buSzPts val="1700"/>
            </a:pP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Aviation Sciences Conference (1ST IASC 2025) will 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held </a:t>
            </a:r>
            <a:r>
              <a:rPr lang="en-US" sz="1700" b="0" i="0" u="none" strike="noStrike" cap="none" dirty="0">
                <a:solidFill>
                  <a:srgbClr val="339966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from </a:t>
            </a:r>
            <a:r>
              <a:rPr lang="en-US" sz="1700" b="0" i="0" u="none" strike="noStrike" cap="none" dirty="0" smtClean="0">
                <a:solidFill>
                  <a:srgbClr val="339966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14 </a:t>
            </a:r>
            <a:r>
              <a:rPr lang="en-US" sz="1700" b="0" i="0" u="none" strike="noStrike" cap="none" dirty="0">
                <a:solidFill>
                  <a:srgbClr val="339966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US" sz="1700" b="0" i="0" u="none" strike="noStrike" cap="none" dirty="0" smtClean="0">
                <a:solidFill>
                  <a:srgbClr val="339966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15 May 2025 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-US" sz="1700" b="0" i="0" u="none" strike="noStrike" cap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Libya</a:t>
            </a: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IASC 2025 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cosponsored by </a:t>
            </a: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Bright Star University</a:t>
            </a:r>
            <a:r>
              <a:rPr lang="en-US" sz="1700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dirty="0" err="1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Elbrega</a:t>
            </a:r>
            <a:r>
              <a:rPr lang="en-US" sz="1700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700" b="0" i="0" u="none" strike="noStrike" cap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Libya. </a:t>
            </a:r>
            <a:endParaRPr sz="1700" b="0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endParaRPr sz="800" b="0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57162" y="21586825"/>
            <a:ext cx="4508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00" tIns="31625" rIns="64400" bIns="316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1.  Title of the Figure. (16 point font)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482600" y="4824413"/>
            <a:ext cx="7469188" cy="332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2200"/>
              <a:buFont typeface="Times New Roman"/>
              <a:buNone/>
            </a:pPr>
            <a:r>
              <a:rPr lang="en-US" sz="2200" b="1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Introduction (22 point font, bold letters )</a:t>
            </a:r>
            <a:endParaRPr dirty="0"/>
          </a:p>
          <a:p>
            <a:pPr lvl="0" algn="just">
              <a:spcBef>
                <a:spcPts val="850"/>
              </a:spcBef>
              <a:buClr>
                <a:srgbClr val="339966"/>
              </a:buClr>
              <a:buSzPts val="1700"/>
            </a:pP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the template for preparation of posters </a:t>
            </a:r>
            <a:r>
              <a:rPr lang="en-US" sz="1700" b="0" i="0" u="none" strike="noStrike" cap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</a:t>
            </a: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Aviation Sciences Conference (1ST IASC 2025) .  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use this document as a sample of the conference poster.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Times New Roman"/>
              <a:buNone/>
            </a:pPr>
            <a:endParaRPr sz="400" b="0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endParaRPr sz="800" b="0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Clr>
                <a:srgbClr val="339966"/>
              </a:buClr>
              <a:buSzPts val="1700"/>
            </a:pP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IASC 2025 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produce final hard copies of all poster papers in a unified style. The PowerPoint template to produce your conference posters is available at </a:t>
            </a:r>
            <a:endParaRPr dirty="0"/>
          </a:p>
          <a:p>
            <a:pPr lvl="0">
              <a:buClr>
                <a:srgbClr val="339966"/>
              </a:buClr>
              <a:buSzPts val="1700"/>
            </a:pP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https://bsu.edu.ly/?page_id=8125</a:t>
            </a:r>
            <a:endParaRPr sz="800" b="0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Clr>
                <a:srgbClr val="CC0000"/>
              </a:buClr>
              <a:buSzPts val="1700"/>
            </a:pPr>
            <a:r>
              <a:rPr lang="en-US" sz="1700" b="1" i="0" u="none" strike="noStrike" cap="none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the </a:t>
            </a:r>
            <a:r>
              <a:rPr lang="en-US" sz="1700" b="1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 papers </a:t>
            </a:r>
            <a:r>
              <a:rPr lang="en-US" sz="1700" b="1" i="0" u="none" strike="noStrike" cap="none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accepted </a:t>
            </a:r>
            <a:r>
              <a:rPr lang="en-US" sz="1700" b="1" i="0" u="none" strike="noStrike" cap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</a:t>
            </a:r>
            <a:r>
              <a:rPr lang="en-GB" sz="1700" b="1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</a:t>
            </a:r>
            <a:r>
              <a:rPr lang="en-GB" sz="1700" b="1" dirty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presented in the specified format</a:t>
            </a:r>
            <a:r>
              <a:rPr lang="en-US" sz="1700" b="1" i="0" u="none" strike="noStrike" cap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00" b="0" i="0" u="none" strike="noStrike" cap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GB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you have finished using this template to prepare your poster and have followed the guidelines for poster presentations, which will be attached in word form, kindly email</a:t>
            </a:r>
            <a:r>
              <a:rPr lang="en-US" sz="1700" b="1" i="0" u="none" strike="noStrike" cap="none" dirty="0" smtClean="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1700" b="1" dirty="0">
                <a:solidFill>
                  <a:srgbClr val="CC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icas@bsu.edu.ly</a:t>
            </a:r>
            <a:endParaRPr sz="1700" b="1" i="0" u="none" strike="noStrike" cap="none" dirty="0">
              <a:solidFill>
                <a:srgbClr val="CC0000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2263775" y="22136100"/>
            <a:ext cx="39497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Table I. Heading of the Table. (16 point font)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257968" y="1996948"/>
            <a:ext cx="7469187" cy="214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2200"/>
              <a:buFont typeface="Times New Roman"/>
              <a:buNone/>
            </a:pPr>
            <a:r>
              <a:rPr lang="en-US" sz="2200" b="1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  (22 point font, bold letters)</a:t>
            </a:r>
            <a:endParaRPr sz="1700" b="1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800"/>
              </a:spcBef>
              <a:buClr>
                <a:srgbClr val="339966"/>
              </a:buClr>
              <a:buSzPts val="1700"/>
            </a:pPr>
            <a:r>
              <a:rPr lang="en-GB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poster papers submitted to the 1st IASC 2025 must be presented in the specified </a:t>
            </a:r>
            <a:r>
              <a:rPr lang="en-GB" sz="1700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format</a:t>
            </a:r>
            <a:r>
              <a:rPr lang="en-US" sz="1700" b="0" i="0" u="none" strike="noStrike" cap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use this document as a template to form the poster in which you can type your own text. (17 </a:t>
            </a:r>
            <a:r>
              <a:rPr lang="en-US" sz="1700" b="0" i="0" u="none" strike="noStrike" cap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point 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font, single-spaced) and paste figures.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39966"/>
              </a:buClr>
              <a:buSzPts val="2200"/>
              <a:buFont typeface="Times New Roman"/>
              <a:buNone/>
            </a:pPr>
            <a:r>
              <a:rPr lang="en-US" sz="2200" b="1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Keywords (22 point font, bold letters)</a:t>
            </a:r>
            <a:endParaRPr sz="1700" b="1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800"/>
              </a:spcBef>
              <a:buClr>
                <a:srgbClr val="339966"/>
              </a:buClr>
              <a:buSzPts val="1700"/>
            </a:pP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1st IASC 2025 ; </a:t>
            </a:r>
            <a:r>
              <a:rPr lang="en-US" sz="1700" b="0" i="0" u="none" strike="noStrike" cap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Libya</a:t>
            </a: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Bright Star University. 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(one line if possible)   </a:t>
            </a: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501650" y="13249275"/>
            <a:ext cx="7451725" cy="104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2200"/>
              <a:buFont typeface="Times New Roman"/>
              <a:buNone/>
            </a:pPr>
            <a:r>
              <a:rPr lang="en-US" sz="2200" b="1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</a:t>
            </a:r>
            <a:r>
              <a:rPr lang="en-US" sz="2200" b="1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Methods </a:t>
            </a:r>
            <a:endParaRPr sz="1700" b="1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800"/>
              </a:spcBef>
              <a:buClr>
                <a:srgbClr val="339966"/>
              </a:buClr>
              <a:buSzPts val="1700"/>
            </a:pP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the template for preparation of posters for </a:t>
            </a: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IASC 2025.  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use this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700"/>
              <a:buFont typeface="Times New Roman"/>
              <a:buNone/>
            </a:pP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as a sample of the conference poster. </a:t>
            </a:r>
            <a:endParaRPr dirty="0"/>
          </a:p>
        </p:txBody>
      </p:sp>
      <p:sp>
        <p:nvSpPr>
          <p:cNvPr id="96" name="Google Shape;96;p13"/>
          <p:cNvSpPr txBox="1"/>
          <p:nvPr/>
        </p:nvSpPr>
        <p:spPr>
          <a:xfrm>
            <a:off x="493712" y="14330362"/>
            <a:ext cx="7459662" cy="186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Template of Font (20 point font)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66"/>
              </a:buClr>
              <a:buSzPts val="1700"/>
              <a:buFont typeface="Times New Roman"/>
              <a:buNone/>
            </a:pPr>
            <a:r>
              <a:rPr lang="en-US" sz="1700" b="0" i="0" u="none" strike="noStrike" cap="none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the items in your poster should be presented as an uniform layout. Do NOT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700"/>
              <a:buFont typeface="Times New Roman"/>
              <a:buNone/>
            </a:pPr>
            <a:r>
              <a:rPr lang="en-US" sz="1700" b="0" i="0" u="none" strike="noStrike" cap="none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 the font sizes and font colors in the template.</a:t>
            </a:r>
            <a:r>
              <a:rPr lang="en-US"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700"/>
              <a:buFont typeface="Times New Roman"/>
              <a:buNone/>
            </a:pPr>
            <a:r>
              <a:rPr lang="en-US" sz="1700" b="1" i="0" u="none" strike="noStrike" cap="none">
                <a:solidFill>
                  <a:srgbClr val="FF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the mouse to the beginning of the last column of each  paragraph, press the key of “Enter” to interrupt the last column, and then make it LEFT align.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1700"/>
              <a:buFont typeface="Times New Roman"/>
              <a:buNone/>
            </a:pPr>
            <a:r>
              <a:rPr lang="en-US" sz="1700" b="1" i="0" u="none" strike="noStrike" cap="none">
                <a:solidFill>
                  <a:srgbClr val="FF66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columns in each paragraph are recommended to be JUSTIFY align.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493712" y="16271875"/>
            <a:ext cx="7459662" cy="214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2000"/>
              <a:buFont typeface="Times New Roman"/>
              <a:buNone/>
            </a:pPr>
            <a:r>
              <a:rPr lang="en-US" sz="20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Template of Figures and Tables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9966"/>
              </a:buClr>
              <a:buSzPts val="1700"/>
              <a:buFont typeface="Times New Roman"/>
              <a:buNone/>
            </a:pP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Figures and Tables are preferred for your poster to present your </a:t>
            </a:r>
            <a:endParaRPr dirty="0"/>
          </a:p>
          <a:p>
            <a:pPr lvl="0">
              <a:buClr>
                <a:srgbClr val="339966"/>
              </a:buClr>
              <a:buSzPts val="1700"/>
            </a:pP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outstanding works in </a:t>
            </a: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IASC 2025.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endParaRPr sz="800" b="0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700"/>
              <a:buFont typeface="Times New Roman"/>
              <a:buNone/>
            </a:pPr>
            <a:r>
              <a:rPr lang="en-US" sz="1700" b="0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to make your Figures are transparent to suit the light-yellow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700"/>
              <a:buFont typeface="Times New Roman"/>
              <a:buNone/>
            </a:pPr>
            <a:r>
              <a:rPr lang="en-US" sz="1700" b="0" i="0" u="none" strike="noStrike" cap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 of the poster. 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addition, all the items in the Figures and Tables such as lines, words, symbols are recommended to be identical to  the </a:t>
            </a:r>
            <a:r>
              <a:rPr lang="en-US" sz="1700" b="0" i="0" u="none" strike="noStrike" cap="none" dirty="0" err="1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colour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700"/>
              <a:buFont typeface="Times New Roman"/>
              <a:buNone/>
            </a:pP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in the template (dark </a:t>
            </a:r>
            <a:r>
              <a:rPr lang="en-US" sz="1700" b="0" i="0" u="none" strike="noStrike" cap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green)</a:t>
            </a:r>
            <a:endParaRPr dirty="0"/>
          </a:p>
        </p:txBody>
      </p:sp>
      <p:sp>
        <p:nvSpPr>
          <p:cNvPr id="98" name="Google Shape;98;p13"/>
          <p:cNvSpPr txBox="1"/>
          <p:nvPr/>
        </p:nvSpPr>
        <p:spPr>
          <a:xfrm>
            <a:off x="8312150" y="20745450"/>
            <a:ext cx="7416800" cy="16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2200"/>
              <a:buFont typeface="Times New Roman"/>
              <a:buNone/>
            </a:pPr>
            <a:r>
              <a:rPr lang="en-US" sz="2200" b="1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VI. Conclusion   </a:t>
            </a:r>
            <a:endParaRPr sz="1700" b="1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800"/>
              </a:spcBef>
              <a:buClr>
                <a:srgbClr val="339966"/>
              </a:buClr>
              <a:buSzPts val="1700"/>
            </a:pPr>
            <a:r>
              <a:rPr lang="en-GB" sz="1700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 </a:t>
            </a:r>
            <a:r>
              <a:rPr lang="en-GB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recommendations: Comment on main results and discuss why they are conclusive and interesting. Discuss potential biases. What are your recommendations? </a:t>
            </a:r>
            <a:endParaRPr lang="en-GB" sz="1700" dirty="0" smtClean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800"/>
              </a:spcBef>
              <a:buClr>
                <a:srgbClr val="339966"/>
              </a:buClr>
              <a:buSzPts val="1700"/>
            </a:pPr>
            <a:r>
              <a:rPr lang="en-US" sz="1700" b="0" i="0" u="none" strike="noStrike" cap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7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Detailed information will be updated later)</a:t>
            </a:r>
            <a:endParaRPr dirty="0"/>
          </a:p>
        </p:txBody>
      </p:sp>
      <p:sp>
        <p:nvSpPr>
          <p:cNvPr id="99" name="Google Shape;99;p13"/>
          <p:cNvSpPr txBox="1"/>
          <p:nvPr/>
        </p:nvSpPr>
        <p:spPr>
          <a:xfrm>
            <a:off x="8312150" y="13249275"/>
            <a:ext cx="7416800" cy="15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2200"/>
              <a:buFont typeface="Times New Roman"/>
              <a:buNone/>
            </a:pPr>
            <a:r>
              <a:rPr lang="en-US" sz="2200" b="1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Results and Analyses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None/>
            </a:pPr>
            <a:endParaRPr sz="1700" b="0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rgbClr val="339966"/>
              </a:buClr>
              <a:buSzPts val="1700"/>
            </a:pPr>
            <a:r>
              <a:rPr lang="en-GB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Results: Briefly provide descriptive </a:t>
            </a:r>
            <a:r>
              <a:rPr lang="en-GB" sz="1700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results. </a:t>
            </a:r>
            <a:r>
              <a:rPr lang="en-GB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data that more specifically addresses the hypothesis and refer to supporting charts or images. Tables and graphs should stand on their own.</a:t>
            </a:r>
            <a:endParaRPr dirty="0"/>
          </a:p>
        </p:txBody>
      </p:sp>
      <p:sp>
        <p:nvSpPr>
          <p:cNvPr id="100" name="Google Shape;100;p13"/>
          <p:cNvSpPr txBox="1"/>
          <p:nvPr/>
        </p:nvSpPr>
        <p:spPr>
          <a:xfrm>
            <a:off x="2658267" y="24761113"/>
            <a:ext cx="10956925" cy="29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lvl="0">
              <a:buClr>
                <a:srgbClr val="339966"/>
              </a:buClr>
              <a:buSzPts val="1500"/>
            </a:pPr>
            <a:r>
              <a:rPr lang="en-US" sz="1500" b="1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Aviation Sciences Conference (1ST IASC 2025) </a:t>
            </a:r>
            <a:endParaRPr dirty="0"/>
          </a:p>
        </p:txBody>
      </p:sp>
      <p:sp>
        <p:nvSpPr>
          <p:cNvPr id="101" name="Google Shape;101;p13"/>
          <p:cNvSpPr txBox="1"/>
          <p:nvPr/>
        </p:nvSpPr>
        <p:spPr>
          <a:xfrm>
            <a:off x="8364538" y="22817138"/>
            <a:ext cx="7308850" cy="71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400"/>
              <a:buFont typeface="Times New Roman"/>
              <a:buNone/>
            </a:pPr>
            <a:r>
              <a:rPr lang="en-US" sz="14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 (Optional)</a:t>
            </a:r>
            <a:endParaRPr sz="1400" b="0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rgbClr val="339966"/>
              </a:buClr>
              <a:buSzPts val="1400"/>
            </a:pPr>
            <a:r>
              <a:rPr lang="en-US" sz="1400" b="0" i="0" u="none" strike="noStrike" cap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X.Y. Cole, Enter main references here</a:t>
            </a:r>
            <a:r>
              <a:rPr lang="en-US" sz="1400" b="0" i="0" u="none" strike="noStrike" cap="none" dirty="0">
                <a:solidFill>
                  <a:srgbClr val="339966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dirty="0" smtClean="0">
                <a:solidFill>
                  <a:srgbClr val="339966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IASC’ </a:t>
            </a:r>
            <a:r>
              <a:rPr lang="en-US" dirty="0">
                <a:solidFill>
                  <a:srgbClr val="339966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2025</a:t>
            </a:r>
            <a:r>
              <a:rPr lang="en-US" sz="1400" b="0" i="0" u="none" strike="noStrike" cap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May. 14-15</a:t>
            </a:r>
            <a:r>
              <a:rPr lang="en-US" sz="1400" b="0" i="0" u="none" strike="noStrike" cap="none" dirty="0" smtClean="0">
                <a:solidFill>
                  <a:srgbClr val="339966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2025.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400"/>
              <a:buFont typeface="Times New Roman"/>
              <a:buNone/>
            </a:pPr>
            <a:r>
              <a:rPr lang="en-US" sz="1400" b="0" i="0" u="none" strike="noStrike" cap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292788" y="2089151"/>
            <a:ext cx="7558087" cy="10796587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288131" y="13240863"/>
            <a:ext cx="7558087" cy="10796587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8040687" y="2083396"/>
            <a:ext cx="7558087" cy="10796587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8278019" y="13047830"/>
            <a:ext cx="7558087" cy="10928975"/>
          </a:xfrm>
          <a:prstGeom prst="rect">
            <a:avLst/>
          </a:prstGeom>
          <a:noFill/>
          <a:ln w="12700" cap="flat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876675" y="21601112"/>
            <a:ext cx="4508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00" tIns="31625" rIns="64400" bIns="316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600"/>
              <a:buFont typeface="Times New Roman"/>
              <a:buNone/>
            </a:pPr>
            <a:r>
              <a:rPr lang="en-US" sz="1600" b="0" i="0" u="none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2.  Title of the Figure. (16 point font)</a:t>
            </a:r>
            <a:endParaRPr/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 l="10253" t="7291" r="4950" b="7812"/>
          <a:stretch/>
        </p:blipFill>
        <p:spPr>
          <a:xfrm>
            <a:off x="4365625" y="19734212"/>
            <a:ext cx="3371850" cy="20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/>
        </p:nvSpPr>
        <p:spPr>
          <a:xfrm>
            <a:off x="9328150" y="12030075"/>
            <a:ext cx="5630862" cy="40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00" tIns="31625" rIns="64400" bIns="31625" anchor="b" anchorCtr="0">
            <a:noAutofit/>
          </a:bodyPr>
          <a:lstStyle/>
          <a:p>
            <a:pPr lvl="0" algn="ctr">
              <a:buClr>
                <a:srgbClr val="339966"/>
              </a:buClr>
              <a:buSzPts val="1600"/>
            </a:pPr>
            <a:r>
              <a:rPr lang="en-US" sz="1600" b="0" i="0" u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3. </a:t>
            </a:r>
            <a:r>
              <a:rPr lang="en-US" sz="16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Bright Star University, </a:t>
            </a:r>
            <a:r>
              <a:rPr lang="en-US" sz="1600" b="0" i="0" u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Libya.</a:t>
            </a:r>
            <a:endParaRPr dirty="0"/>
          </a:p>
        </p:txBody>
      </p:sp>
      <p:sp>
        <p:nvSpPr>
          <p:cNvPr id="110" name="Google Shape;110;p13"/>
          <p:cNvSpPr txBox="1"/>
          <p:nvPr/>
        </p:nvSpPr>
        <p:spPr>
          <a:xfrm>
            <a:off x="487363" y="8137525"/>
            <a:ext cx="7312860" cy="215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2200"/>
              <a:buFont typeface="Times New Roman"/>
              <a:buNone/>
            </a:pPr>
            <a:r>
              <a:rPr lang="en-US" sz="2200" b="1" i="0" u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Principle (22 point font, bold letters 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39966"/>
              </a:buClr>
              <a:buSzPts val="1700"/>
              <a:buFont typeface="Times New Roman"/>
              <a:buNone/>
            </a:pPr>
            <a:r>
              <a:rPr lang="en-US" sz="1700" b="0" i="0" u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the basic principle of your research works here.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endParaRPr sz="800" b="0" i="0" u="none" dirty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700"/>
              <a:buFont typeface="Times New Roman"/>
              <a:buNone/>
            </a:pPr>
            <a:r>
              <a:rPr lang="en-US" sz="1700" b="0" i="0" u="none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scope of the conference includes principally the following </a:t>
            </a:r>
            <a:r>
              <a:rPr lang="en-US" sz="1700" b="0" i="0" u="none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topics:</a:t>
            </a:r>
          </a:p>
          <a:p>
            <a:pPr lvl="0">
              <a:buClr>
                <a:srgbClr val="339966"/>
              </a:buClr>
              <a:buSzPts val="1700"/>
            </a:pP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700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 1:Aeronautical </a:t>
            </a:r>
            <a:r>
              <a:rPr lang="en-US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Aerospace </a:t>
            </a:r>
            <a:r>
              <a:rPr lang="en-US" sz="1700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Engineering</a:t>
            </a:r>
          </a:p>
          <a:p>
            <a:pPr lvl="0">
              <a:buClr>
                <a:srgbClr val="339966"/>
              </a:buClr>
              <a:buSzPts val="1700"/>
            </a:pPr>
            <a:r>
              <a:rPr lang="en-GB" sz="1700" dirty="0" smtClean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Track </a:t>
            </a:r>
            <a:r>
              <a:rPr lang="en-GB" sz="1700" dirty="0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 Roads and Airports Engineering</a:t>
            </a:r>
          </a:p>
          <a:p>
            <a:pPr lvl="0">
              <a:buClr>
                <a:srgbClr val="339966"/>
              </a:buClr>
              <a:buSzPts val="1700"/>
            </a:pPr>
            <a:endParaRPr lang="en-US" sz="1700" b="0" i="0" u="none" dirty="0" smtClean="0">
              <a:solidFill>
                <a:srgbClr val="3399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700"/>
              <a:buFont typeface="Times New Roman"/>
              <a:buNone/>
            </a:pPr>
            <a:endParaRPr dirty="0"/>
          </a:p>
        </p:txBody>
      </p:sp>
      <p:sp>
        <p:nvSpPr>
          <p:cNvPr id="111" name="Google Shape;111;p13"/>
          <p:cNvSpPr txBox="1"/>
          <p:nvPr/>
        </p:nvSpPr>
        <p:spPr>
          <a:xfrm>
            <a:off x="8389937" y="23668037"/>
            <a:ext cx="730885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75" tIns="32525" rIns="65075" bIns="325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Enter your acknowledgements or sponsors here. (Optional)   (14 point font)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9929812" y="19494500"/>
            <a:ext cx="4508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00" tIns="31625" rIns="64400" bIns="316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600"/>
              <a:buFont typeface="Times New Roman"/>
              <a:buNone/>
            </a:pPr>
            <a:r>
              <a:rPr lang="en-US" sz="1600" b="0" i="0" u="none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 4.  Title of the Figure. (16 point font)</a:t>
            </a:r>
            <a:endParaRPr/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6237" y="18505487"/>
            <a:ext cx="1962150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698625" y="19130962"/>
            <a:ext cx="4457700" cy="5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 txBox="1"/>
          <p:nvPr/>
        </p:nvSpPr>
        <p:spPr>
          <a:xfrm>
            <a:off x="7526337" y="18578512"/>
            <a:ext cx="2873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700"/>
              <a:buFont typeface="Times New Roman"/>
              <a:buNone/>
            </a:pPr>
            <a:r>
              <a:rPr lang="en-US" sz="1700" b="0" i="0" u="none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7526337" y="19188112"/>
            <a:ext cx="2873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66"/>
              </a:buClr>
              <a:buSzPts val="1700"/>
              <a:buFont typeface="Times New Roman"/>
              <a:buNone/>
            </a:pPr>
            <a:r>
              <a:rPr lang="en-US" sz="1700" b="0" i="0" u="none">
                <a:solidFill>
                  <a:srgbClr val="3399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4203" y="4373155"/>
            <a:ext cx="5864810" cy="7247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551" y="15117761"/>
            <a:ext cx="6485995" cy="3699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735</Words>
  <Application>Microsoft Office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The Title of the Paper in International Aviation Sciences Conference (1ST IASC 2025) (30 point font, bold letters)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the Paper in International Aviation Sciences Conference (1ST IASC 2025) (30 point font, bold letters)</dc:title>
  <cp:lastModifiedBy>ECS-H</cp:lastModifiedBy>
  <cp:revision>12</cp:revision>
  <dcterms:modified xsi:type="dcterms:W3CDTF">2025-02-16T05:23:37Z</dcterms:modified>
</cp:coreProperties>
</file>